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Default Extension="ppt" ContentType="application/vnd.ms-powerpoint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1" r:id="rId2"/>
    <p:sldId id="317" r:id="rId3"/>
    <p:sldId id="373" r:id="rId4"/>
    <p:sldId id="374" r:id="rId5"/>
    <p:sldId id="375" r:id="rId6"/>
    <p:sldId id="318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49" r:id="rId15"/>
    <p:sldId id="350" r:id="rId16"/>
    <p:sldId id="363" r:id="rId17"/>
    <p:sldId id="351" r:id="rId18"/>
    <p:sldId id="352" r:id="rId19"/>
    <p:sldId id="353" r:id="rId20"/>
    <p:sldId id="354" r:id="rId21"/>
    <p:sldId id="355" r:id="rId22"/>
    <p:sldId id="376" r:id="rId23"/>
    <p:sldId id="377" r:id="rId24"/>
    <p:sldId id="378" r:id="rId25"/>
    <p:sldId id="379" r:id="rId26"/>
    <p:sldId id="380" r:id="rId27"/>
    <p:sldId id="381" r:id="rId28"/>
    <p:sldId id="383" r:id="rId29"/>
    <p:sldId id="382" r:id="rId30"/>
    <p:sldId id="372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FFFF66"/>
    <a:srgbClr val="3366FF"/>
    <a:srgbClr val="FF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306" autoAdjust="0"/>
    <p:restoredTop sz="94699" autoAdjust="0"/>
  </p:normalViewPr>
  <p:slideViewPr>
    <p:cSldViewPr>
      <p:cViewPr>
        <p:scale>
          <a:sx n="80" d="100"/>
          <a:sy n="80" d="100"/>
        </p:scale>
        <p:origin x="-1098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1B04E9-38E1-4D35-8766-7787CABE029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42B6CB-63A7-4479-AE76-C63264D1AD4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E3C43D-B4E4-4214-B63B-23F891A8A4C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F8AE5-559F-44B2-8CE4-4CB44C69086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6C165F-00AA-47CF-993B-00767CD127A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BED706-B93E-4348-9F44-F3E922F53373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81DCA8-6E33-4531-B5F5-60E13952886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D38FB4-72E3-48CE-9AB7-75523486039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E3FC50-C0F5-4E46-93D6-AF7B0C13149D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7D211D-B654-4BD9-A8DF-7DEA1E13A54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27F358-1F0F-4844-82C8-C82103F5330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宋体" pitchFamily="2" charset="-122"/>
              </a:defRPr>
            </a:lvl1pPr>
          </a:lstStyle>
          <a:p>
            <a:fld id="{E59184A5-30F0-4DEE-A462-F2E2F0F2AE3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Microsoft_Office_PowerPoint_97-2003_Presentation1.ppt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Boolean_satisfiability_problem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tag/nphard/" TargetMode="External"/><Relationship Id="rId2" Type="http://schemas.openxmlformats.org/officeDocument/2006/relationships/hyperlink" Target="https://www.geeksforgeeks.org/difference-between-deterministic-and-non-deterministic-algorithms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geeksforgeeks.org/algorithms-gq/np-complete-gq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ok%E2%80%93Levin_theorem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bstract_machine" TargetMode="External"/><Relationship Id="rId2" Type="http://schemas.openxmlformats.org/officeDocument/2006/relationships/hyperlink" Target="https://en.wikipedia.org/wiki/Mathematical_model_of_computation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Turing_machin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 noChangeArrowheads="1"/>
          </p:cNvSpPr>
          <p:nvPr>
            <p:ph type="ctrTitle"/>
          </p:nvPr>
        </p:nvSpPr>
        <p:spPr>
          <a:xfrm>
            <a:off x="1401763" y="304800"/>
            <a:ext cx="7742237" cy="762000"/>
          </a:xfrm>
        </p:spPr>
        <p:txBody>
          <a:bodyPr/>
          <a:lstStyle/>
          <a:p>
            <a:r>
              <a:rPr lang="en-US" altLang="en-US" sz="2200" b="1" smtClean="0">
                <a:solidFill>
                  <a:srgbClr val="FF0000"/>
                </a:solidFill>
                <a:latin typeface="Cambria" pitchFamily="18" charset="0"/>
              </a:rPr>
              <a:t>UNIVERSITY OF ENGINEERING &amp; MANAGEMENT, KOLKATA</a:t>
            </a:r>
          </a:p>
        </p:txBody>
      </p:sp>
      <p:sp>
        <p:nvSpPr>
          <p:cNvPr id="1028" name="Subtitle 2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smtClean="0"/>
              <a:t>Click to edit Master subtitle style</a:t>
            </a:r>
          </a:p>
        </p:txBody>
      </p:sp>
      <p:pic>
        <p:nvPicPr>
          <p:cNvPr id="1029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33538"/>
            <a:ext cx="91440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173038"/>
            <a:ext cx="1173163" cy="108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TextBox 1"/>
          <p:cNvSpPr txBox="1">
            <a:spLocks noChangeArrowheads="1"/>
          </p:cNvSpPr>
          <p:nvPr/>
        </p:nvSpPr>
        <p:spPr bwMode="auto">
          <a:xfrm>
            <a:off x="1524000" y="1074738"/>
            <a:ext cx="7086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  <a:latin typeface="Cambria" pitchFamily="18" charset="0"/>
              </a:rPr>
              <a:t>Course Name : Design Analysis &amp; Algorithm Laboratory</a:t>
            </a:r>
          </a:p>
        </p:txBody>
      </p:sp>
      <p:sp>
        <p:nvSpPr>
          <p:cNvPr id="1032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F2B43B4-FCED-4EB2-94E0-1C8C7BB7E021}" type="slidenum">
              <a:rPr lang="en-US" altLang="en-US" smtClean="0"/>
              <a:pPr/>
              <a:t>1</a:t>
            </a:fld>
            <a:endParaRPr lang="en-US" altLang="en-US" smtClean="0"/>
          </a:p>
        </p:txBody>
      </p:sp>
      <p:graphicFrame>
        <p:nvGraphicFramePr>
          <p:cNvPr id="1026" name="Object 8"/>
          <p:cNvGraphicFramePr>
            <a:graphicFrameLocks noChangeAspect="1"/>
          </p:cNvGraphicFramePr>
          <p:nvPr/>
        </p:nvGraphicFramePr>
        <p:xfrm>
          <a:off x="2287588" y="1716088"/>
          <a:ext cx="4568825" cy="3425825"/>
        </p:xfrm>
        <a:graphic>
          <a:graphicData uri="http://schemas.openxmlformats.org/presentationml/2006/ole">
            <p:oleObj spid="_x0000_s90114" name="Presentation" r:id="rId5" imgW="4568804" imgH="3425985" progId="PowerPoint.Show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Types of Complexity Classes | P, NP, </a:t>
            </a:r>
            <a:r>
              <a:rPr lang="en-US" sz="1800" b="1" dirty="0" err="1" smtClean="0"/>
              <a:t>CoNP</a:t>
            </a:r>
            <a:r>
              <a:rPr lang="en-US" sz="1800" b="1" dirty="0" smtClean="0"/>
              <a:t>, NP hard and NP complete</a:t>
            </a:r>
            <a:br>
              <a:rPr lang="en-US" sz="1800" b="1" dirty="0" smtClean="0"/>
            </a:br>
            <a:r>
              <a:rPr lang="en-US" sz="1800" b="1" dirty="0" smtClean="0"/>
              <a:t/>
            </a:r>
            <a:br>
              <a:rPr lang="en-US" sz="1800" b="1" dirty="0" smtClean="0"/>
            </a:b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85800" y="1371600"/>
            <a:ext cx="762000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u="sng" dirty="0" smtClean="0"/>
              <a:t>Co-NP Class</a:t>
            </a:r>
            <a:endParaRPr lang="en-US" sz="1600" dirty="0" smtClean="0"/>
          </a:p>
          <a:p>
            <a:pPr algn="just"/>
            <a:r>
              <a:rPr lang="en-US" sz="1600" dirty="0" smtClean="0"/>
              <a:t>Co-NP stands for the complement of NP Class. It means if the answer to a problem in Co-NP is No, then there is proof that can be checked in polynomial time. </a:t>
            </a:r>
          </a:p>
          <a:p>
            <a:pPr algn="just"/>
            <a:r>
              <a:rPr lang="en-US" sz="1600" b="1" dirty="0" smtClean="0"/>
              <a:t>Features:</a:t>
            </a:r>
            <a:endParaRPr lang="en-US" sz="1600" dirty="0" smtClean="0"/>
          </a:p>
          <a:p>
            <a:pPr algn="just"/>
            <a:r>
              <a:rPr lang="en-US" sz="1600" dirty="0" smtClean="0"/>
              <a:t>If a problem X is in NP, then its complement X’ is also is in </a:t>
            </a:r>
            <a:r>
              <a:rPr lang="en-US" sz="1600" dirty="0" err="1" smtClean="0"/>
              <a:t>CoNP</a:t>
            </a:r>
            <a:r>
              <a:rPr lang="en-US" sz="1600" dirty="0" smtClean="0"/>
              <a:t>.</a:t>
            </a:r>
          </a:p>
          <a:p>
            <a:pPr algn="just"/>
            <a:endParaRPr lang="en-US" sz="1600" dirty="0" smtClean="0"/>
          </a:p>
          <a:p>
            <a:pPr algn="just"/>
            <a:r>
              <a:rPr lang="en-US" sz="1600" dirty="0" smtClean="0"/>
              <a:t>For an NP and </a:t>
            </a:r>
            <a:r>
              <a:rPr lang="en-US" sz="1600" dirty="0" err="1" smtClean="0"/>
              <a:t>CoNP</a:t>
            </a:r>
            <a:r>
              <a:rPr lang="en-US" sz="1600" dirty="0" smtClean="0"/>
              <a:t> problem, there is no need to verify all the answers at once in polynomial time, there is a need to verify only one particular answer “yes” or “no” in polynomial time for a problem to be in NP or </a:t>
            </a:r>
            <a:r>
              <a:rPr lang="en-US" sz="1600" dirty="0" err="1" smtClean="0"/>
              <a:t>CoNP</a:t>
            </a:r>
            <a:r>
              <a:rPr lang="en-US" sz="1600" dirty="0" smtClean="0"/>
              <a:t>.</a:t>
            </a:r>
          </a:p>
          <a:p>
            <a:pPr algn="just"/>
            <a:r>
              <a:rPr lang="en-US" sz="1600" dirty="0" smtClean="0"/>
              <a:t>Some example problems for C0-NP are:</a:t>
            </a:r>
          </a:p>
          <a:p>
            <a:pPr algn="just"/>
            <a:r>
              <a:rPr lang="en-US" sz="1600" b="1" dirty="0" smtClean="0"/>
              <a:t>To check prime number.</a:t>
            </a:r>
            <a:endParaRPr lang="en-US" sz="1600" dirty="0" smtClean="0"/>
          </a:p>
          <a:p>
            <a:pPr algn="just"/>
            <a:r>
              <a:rPr lang="en-US" sz="1600" b="1" dirty="0" smtClean="0"/>
              <a:t>Integer Factorization.</a:t>
            </a:r>
            <a:endParaRPr lang="en-US" sz="1600" dirty="0" smtClean="0"/>
          </a:p>
          <a:p>
            <a:pPr algn="just"/>
            <a:endParaRPr lang="en-US" sz="1600" dirty="0" smtClean="0"/>
          </a:p>
          <a:p>
            <a:pPr algn="just"/>
            <a:endParaRPr lang="en-US" sz="1600" dirty="0" smtClean="0"/>
          </a:p>
          <a:p>
            <a:pPr algn="just">
              <a:buFont typeface="Wingdings" pitchFamily="2" charset="2"/>
              <a:buChar char="Ø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Types of Complexity Classes | P, NP, </a:t>
            </a:r>
            <a:r>
              <a:rPr lang="en-US" sz="1800" b="1" dirty="0" err="1" smtClean="0"/>
              <a:t>CoNP</a:t>
            </a:r>
            <a:r>
              <a:rPr lang="en-US" sz="1800" b="1" dirty="0" smtClean="0"/>
              <a:t>, NP hard and NP complete</a:t>
            </a:r>
            <a:br>
              <a:rPr lang="en-US" sz="1800" b="1" dirty="0" smtClean="0"/>
            </a:br>
            <a:r>
              <a:rPr lang="en-US" sz="1800" b="1" dirty="0" smtClean="0"/>
              <a:t/>
            </a:r>
            <a:br>
              <a:rPr lang="en-US" sz="1800" b="1" dirty="0" smtClean="0"/>
            </a:b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85800" y="1371600"/>
            <a:ext cx="8001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 smtClean="0"/>
              <a:t>NP-hard class</a:t>
            </a:r>
            <a:endParaRPr lang="en-US" sz="1600" dirty="0" smtClean="0"/>
          </a:p>
          <a:p>
            <a:r>
              <a:rPr lang="en-US" sz="1600" dirty="0" smtClean="0"/>
              <a:t>An NP-hard problem is at least as hard as the hardest problem in NP and it is the class of the problems such that every problem in NP reduces to NP-hard.</a:t>
            </a:r>
          </a:p>
          <a:p>
            <a:r>
              <a:rPr lang="en-US" sz="1600" b="1" dirty="0" smtClean="0"/>
              <a:t>Features:</a:t>
            </a:r>
            <a:endParaRPr 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sz="1600" dirty="0" smtClean="0"/>
              <a:t>All NP-hard problems are not in NP.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smtClean="0"/>
              <a:t>It takes a long time to check them. This means if a solution for an NP-hard problem is given then it takes a long time to check whether it is right or not.</a:t>
            </a:r>
          </a:p>
          <a:p>
            <a:pPr>
              <a:buFont typeface="Wingdings" pitchFamily="2" charset="2"/>
              <a:buChar char="Ø"/>
            </a:pPr>
            <a:endParaRPr 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sz="1600" dirty="0" smtClean="0"/>
              <a:t>A problem A is in NP-hard if, for every problem L in NP, there exists a polynomial-time reduction from L to A.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smtClean="0"/>
              <a:t>Some of the examples of problems in </a:t>
            </a:r>
            <a:r>
              <a:rPr lang="en-US" sz="1600" dirty="0" err="1" smtClean="0"/>
              <a:t>Np</a:t>
            </a:r>
            <a:r>
              <a:rPr lang="en-US" sz="1600" dirty="0" smtClean="0"/>
              <a:t>-hard are:</a:t>
            </a:r>
          </a:p>
          <a:p>
            <a:pPr>
              <a:buFont typeface="Wingdings" pitchFamily="2" charset="2"/>
              <a:buChar char="Ø"/>
            </a:pPr>
            <a:r>
              <a:rPr lang="en-US" sz="1600" b="1" dirty="0" smtClean="0"/>
              <a:t>Halting problem.</a:t>
            </a:r>
            <a:endParaRPr lang="en-US" sz="1600" dirty="0" smtClean="0"/>
          </a:p>
          <a:p>
            <a:r>
              <a:rPr lang="en-US" sz="1600" b="1" dirty="0" smtClean="0"/>
              <a:t>Qualified Boolean formulas.</a:t>
            </a:r>
            <a:endParaRPr lang="en-US" sz="1600" dirty="0" smtClean="0"/>
          </a:p>
          <a:p>
            <a:r>
              <a:rPr lang="en-US" sz="1600" b="1" dirty="0" smtClean="0"/>
              <a:t>No Hamiltonian cycle.</a:t>
            </a:r>
            <a:endParaRPr lang="en-US" sz="1600" dirty="0" smtClean="0"/>
          </a:p>
          <a:p>
            <a:pPr algn="just"/>
            <a:r>
              <a:rPr lang="en-US" sz="1600" b="1" dirty="0" smtClean="0"/>
              <a:t>.</a:t>
            </a:r>
            <a:endParaRPr lang="en-US" sz="1600" dirty="0" smtClean="0"/>
          </a:p>
          <a:p>
            <a:pPr algn="just"/>
            <a:endParaRPr lang="en-US" sz="1600" dirty="0" smtClean="0"/>
          </a:p>
          <a:p>
            <a:pPr algn="just"/>
            <a:endParaRPr lang="en-US" sz="1600" dirty="0" smtClean="0"/>
          </a:p>
          <a:p>
            <a:pPr algn="just">
              <a:buFont typeface="Wingdings" pitchFamily="2" charset="2"/>
              <a:buChar char="Ø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Types of Complexity Classes | P, NP, </a:t>
            </a:r>
            <a:r>
              <a:rPr lang="en-US" sz="1800" b="1" dirty="0" err="1" smtClean="0"/>
              <a:t>CoNP</a:t>
            </a:r>
            <a:r>
              <a:rPr lang="en-US" sz="1800" b="1" dirty="0" smtClean="0"/>
              <a:t>, NP hard and NP complete</a:t>
            </a:r>
            <a:br>
              <a:rPr lang="en-US" sz="1800" b="1" dirty="0" smtClean="0"/>
            </a:br>
            <a:r>
              <a:rPr lang="en-US" sz="1800" b="1" dirty="0" smtClean="0"/>
              <a:t/>
            </a:r>
            <a:br>
              <a:rPr lang="en-US" sz="1800" b="1" dirty="0" smtClean="0"/>
            </a:b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85800" y="1371600"/>
            <a:ext cx="7620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 smtClean="0"/>
              <a:t>NP-complete class</a:t>
            </a:r>
            <a:endParaRPr lang="en-US" sz="1600" dirty="0" smtClean="0"/>
          </a:p>
          <a:p>
            <a:r>
              <a:rPr lang="en-US" sz="1600" dirty="0" smtClean="0"/>
              <a:t>A problem is NP-complete if it is both NP and NP-hard. NP-complete problems are the hardest problems in NP.</a:t>
            </a:r>
          </a:p>
          <a:p>
            <a:r>
              <a:rPr lang="en-US" sz="1600" b="1" dirty="0" smtClean="0"/>
              <a:t>Features:</a:t>
            </a:r>
            <a:endParaRPr lang="en-US" sz="1600" dirty="0" smtClean="0"/>
          </a:p>
          <a:p>
            <a:r>
              <a:rPr lang="en-US" sz="1600" dirty="0" smtClean="0"/>
              <a:t>NP-complete problems are special as any problem in NP class can be transformed or reduced into NP-complete problems in polynomial time.</a:t>
            </a:r>
          </a:p>
          <a:p>
            <a:r>
              <a:rPr lang="en-US" sz="1600" dirty="0" smtClean="0"/>
              <a:t>If one could solve an NP-complete problem in polynomial time, then one could also solve any NP problem in polynomial time.</a:t>
            </a:r>
          </a:p>
          <a:p>
            <a:r>
              <a:rPr lang="en-US" sz="1600" dirty="0" smtClean="0"/>
              <a:t>Some example problems include:</a:t>
            </a:r>
          </a:p>
          <a:p>
            <a:r>
              <a:rPr lang="en-US" sz="1600" b="1" dirty="0" smtClean="0"/>
              <a:t>0/1 Knapsack.</a:t>
            </a:r>
            <a:endParaRPr lang="en-US" sz="1600" dirty="0" smtClean="0"/>
          </a:p>
          <a:p>
            <a:r>
              <a:rPr lang="en-US" sz="1600" b="1" dirty="0" smtClean="0"/>
              <a:t>Hamiltonian Cycle.</a:t>
            </a:r>
            <a:endParaRPr lang="en-US" sz="1600" dirty="0" smtClean="0"/>
          </a:p>
          <a:p>
            <a:r>
              <a:rPr lang="en-US" sz="1600" b="1" dirty="0" err="1" smtClean="0"/>
              <a:t>Satisfiability</a:t>
            </a:r>
            <a:r>
              <a:rPr lang="en-US" sz="1600" b="1" dirty="0" smtClean="0"/>
              <a:t>.</a:t>
            </a:r>
            <a:endParaRPr lang="en-US" sz="1600" dirty="0" smtClean="0"/>
          </a:p>
          <a:p>
            <a:r>
              <a:rPr lang="en-US" sz="1600" b="1" dirty="0" smtClean="0"/>
              <a:t>Vertex cover.</a:t>
            </a:r>
            <a:endParaRPr lang="en-US" sz="1600" dirty="0" smtClean="0"/>
          </a:p>
          <a:p>
            <a:pPr algn="just"/>
            <a:endParaRPr lang="en-US" sz="1600" dirty="0" smtClean="0"/>
          </a:p>
          <a:p>
            <a:pPr algn="just"/>
            <a:endParaRPr lang="en-US" sz="1600" dirty="0" smtClean="0"/>
          </a:p>
          <a:p>
            <a:pPr algn="just">
              <a:buFont typeface="Wingdings" pitchFamily="2" charset="2"/>
              <a:buChar char="Ø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Types of Complexity Classes | P, NP, </a:t>
            </a:r>
            <a:r>
              <a:rPr lang="en-US" sz="1800" b="1" dirty="0" err="1" smtClean="0"/>
              <a:t>CoNP</a:t>
            </a:r>
            <a:r>
              <a:rPr lang="en-US" sz="1800" b="1" dirty="0" smtClean="0"/>
              <a:t>, NP hard and NP complete</a:t>
            </a:r>
            <a:br>
              <a:rPr lang="en-US" sz="1800" b="1" dirty="0" smtClean="0"/>
            </a:br>
            <a:r>
              <a:rPr lang="en-US" sz="1800" b="1" dirty="0" smtClean="0"/>
              <a:t/>
            </a:r>
            <a:br>
              <a:rPr lang="en-US" sz="1800" b="1" dirty="0" smtClean="0"/>
            </a:b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85800" y="1371600"/>
            <a:ext cx="76200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Ø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524001"/>
            <a:ext cx="7010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What are NP, P, NP-complete and NP-Hard problems?</a:t>
            </a:r>
            <a:r>
              <a:rPr lang="en-US" dirty="0" smtClean="0"/>
              <a:t> 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948690"/>
            <a:ext cx="838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 is a set of problems that can be solved by a deterministic Turing machine in </a:t>
            </a:r>
            <a:r>
              <a:rPr lang="en-US" b="1" dirty="0" smtClean="0"/>
              <a:t>P</a:t>
            </a:r>
            <a:r>
              <a:rPr lang="en-US" dirty="0" smtClean="0"/>
              <a:t>olynomial time. </a:t>
            </a:r>
          </a:p>
          <a:p>
            <a:endParaRPr lang="en-US" dirty="0" smtClean="0"/>
          </a:p>
          <a:p>
            <a:r>
              <a:rPr lang="en-US" dirty="0" smtClean="0"/>
              <a:t>NP is set of decision problems that can be solved by a </a:t>
            </a:r>
            <a:r>
              <a:rPr lang="en-US" b="1" dirty="0" smtClean="0"/>
              <a:t>N</a:t>
            </a:r>
            <a:r>
              <a:rPr lang="en-US" dirty="0" smtClean="0"/>
              <a:t>on-deterministic Turing Machine in </a:t>
            </a:r>
            <a:r>
              <a:rPr lang="en-US" b="1" dirty="0" smtClean="0"/>
              <a:t>P</a:t>
            </a:r>
            <a:r>
              <a:rPr lang="en-US" dirty="0" smtClean="0"/>
              <a:t>olynomial time. </a:t>
            </a:r>
          </a:p>
          <a:p>
            <a:endParaRPr lang="en-US" dirty="0" smtClean="0"/>
          </a:p>
          <a:p>
            <a:r>
              <a:rPr lang="en-US" dirty="0" smtClean="0"/>
              <a:t>P is subset of NP (any problem that can be solved by a deterministic machine in polynomial time can also be solved by a non-deterministic machine in polynomial time). 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Informally, NP is a set of decision problems that can be solved by a polynomial-time </a:t>
            </a:r>
          </a:p>
          <a:p>
            <a:endParaRPr lang="en-US" dirty="0" smtClean="0"/>
          </a:p>
          <a:p>
            <a:r>
              <a:rPr lang="en-US" dirty="0" smtClean="0"/>
              <a:t>Hard set.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/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What are NP, P, NP-complete and NP-Hard problems?</a:t>
            </a:r>
            <a:r>
              <a:rPr lang="en-US" dirty="0" smtClean="0"/>
              <a:t> 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" y="3505200"/>
            <a:ext cx="8382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NP-complete problems are the hardest problems in the NP set.  A decision problem L is NP-complete if: 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1)</a:t>
            </a:r>
            <a:r>
              <a:rPr lang="en-US" dirty="0" smtClean="0"/>
              <a:t> L is in NP (Any given solution for NP-complete problems can be verified quickly, but there is no efficient known solution). </a:t>
            </a:r>
            <a:br>
              <a:rPr lang="en-US" dirty="0" smtClean="0"/>
            </a:br>
            <a:r>
              <a:rPr lang="en-US" b="1" dirty="0" smtClean="0"/>
              <a:t>2) </a:t>
            </a:r>
            <a:r>
              <a:rPr lang="en-US" dirty="0" smtClean="0"/>
              <a:t>Every problem in NP is reducible to L in polynomial time (Reduction is defined below). </a:t>
            </a:r>
          </a:p>
          <a:p>
            <a:r>
              <a:rPr lang="en-US" dirty="0" smtClean="0"/>
              <a:t>A problem is NP-Hard if it follows property 2 mentioned above, doesn’t need to follow property 1. Therefore, the NP-Complete set is also a subset of the NP-</a:t>
            </a:r>
            <a:endParaRPr lang="en-US" dirty="0"/>
          </a:p>
        </p:txBody>
      </p:sp>
      <p:pic>
        <p:nvPicPr>
          <p:cNvPr id="90114" name="Picture 2" descr="D:\UEM\Subject\daa\pic\NP-Completeness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066800"/>
            <a:ext cx="5840413" cy="281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D:\UEM\Subject\daa\pic\images (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2057400"/>
            <a:ext cx="3581400" cy="2667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447800" y="609600"/>
            <a:ext cx="716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What are NP, P, NP-complete and NP-Hard problems?</a:t>
            </a:r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94211" name="Picture 3" descr="D:\UEM\Subject\daa\pic\300px-P_np_np-complete_np-hard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057400"/>
            <a:ext cx="4038600" cy="274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/>
          <a:lstStyle/>
          <a:p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Decision </a:t>
            </a:r>
            <a:r>
              <a:rPr lang="en-US" sz="1800" b="1" dirty="0" err="1" smtClean="0">
                <a:latin typeface="Times New Roman" pitchFamily="18" charset="0"/>
                <a:cs typeface="Times New Roman" pitchFamily="18" charset="0"/>
              </a:rPr>
              <a:t>vs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 Optimization Problems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305342"/>
            <a:ext cx="8077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 </a:t>
            </a:r>
            <a:br>
              <a:rPr lang="en-US" dirty="0" smtClean="0"/>
            </a:br>
            <a:r>
              <a:rPr lang="en-US" dirty="0" smtClean="0"/>
              <a:t>NP-completeness applies to the realm of decision problems.  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It was set up this way because it’s easier to compare the difficulty of decision problems than that of optimization problems.  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 In reality, though, being able to solve a decision problem in polynomial time will often permit us to solve the corresponding optimization problem in polynomial time (using a polynomial number of calls to the decision problem). 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So, discussing the difficulty of decision problems is often really equivalent to discussing the difficulty of optimization problems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334962"/>
          </a:xfrm>
        </p:spPr>
        <p:txBody>
          <a:bodyPr/>
          <a:lstStyle/>
          <a:p>
            <a:r>
              <a:rPr lang="en-US" sz="1800" b="1" dirty="0" smtClean="0"/>
              <a:t> What is Reduction?</a:t>
            </a:r>
            <a:r>
              <a:rPr lang="en-US" sz="1800" dirty="0" smtClean="0"/>
              <a:t> </a:t>
            </a:r>
            <a:br>
              <a:rPr lang="en-US" sz="1800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990600"/>
            <a:ext cx="8077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Let L</a:t>
            </a:r>
            <a:r>
              <a:rPr lang="en-US" baseline="-25000" dirty="0" smtClean="0"/>
              <a:t>1</a:t>
            </a:r>
            <a:r>
              <a:rPr lang="en-US" dirty="0" smtClean="0"/>
              <a:t> and L</a:t>
            </a:r>
            <a:r>
              <a:rPr lang="en-US" baseline="-25000" dirty="0" smtClean="0"/>
              <a:t>2</a:t>
            </a:r>
            <a:r>
              <a:rPr lang="en-US" dirty="0" smtClean="0"/>
              <a:t> be two decision problems. 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Suppose algorithm A</a:t>
            </a:r>
            <a:r>
              <a:rPr lang="en-US" baseline="-25000" dirty="0" smtClean="0"/>
              <a:t>2</a:t>
            </a:r>
            <a:r>
              <a:rPr lang="en-US" dirty="0" smtClean="0"/>
              <a:t> solves L</a:t>
            </a:r>
            <a:r>
              <a:rPr lang="en-US" baseline="-25000" dirty="0" smtClean="0"/>
              <a:t>2</a:t>
            </a:r>
            <a:r>
              <a:rPr lang="en-US" dirty="0" smtClean="0"/>
              <a:t>. 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That is, if y is an input for L</a:t>
            </a:r>
            <a:r>
              <a:rPr lang="en-US" baseline="-25000" dirty="0" smtClean="0"/>
              <a:t>2</a:t>
            </a:r>
            <a:r>
              <a:rPr lang="en-US" dirty="0" smtClean="0"/>
              <a:t> then algorithm A</a:t>
            </a:r>
            <a:r>
              <a:rPr lang="en-US" baseline="-25000" dirty="0" smtClean="0"/>
              <a:t>2</a:t>
            </a:r>
            <a:r>
              <a:rPr lang="en-US" dirty="0" smtClean="0"/>
              <a:t> will answer Yes or No depending upon whether y belongs to L</a:t>
            </a:r>
            <a:r>
              <a:rPr lang="en-US" baseline="-25000" dirty="0" smtClean="0"/>
              <a:t>2</a:t>
            </a:r>
            <a:r>
              <a:rPr lang="en-US" dirty="0" smtClean="0"/>
              <a:t> or not. </a:t>
            </a:r>
          </a:p>
          <a:p>
            <a:pPr algn="just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idea is to find a transformation from L</a:t>
            </a:r>
            <a:r>
              <a:rPr lang="en-US" baseline="-25000" dirty="0" smtClean="0"/>
              <a:t>1</a:t>
            </a:r>
            <a:r>
              <a:rPr lang="en-US" dirty="0" smtClean="0"/>
              <a:t> to L</a:t>
            </a:r>
            <a:r>
              <a:rPr lang="en-US" baseline="-25000" dirty="0" smtClean="0"/>
              <a:t>2</a:t>
            </a:r>
            <a:r>
              <a:rPr lang="en-US" dirty="0" smtClean="0"/>
              <a:t> so that algorithm A</a:t>
            </a:r>
            <a:r>
              <a:rPr lang="en-US" baseline="-25000" dirty="0" smtClean="0"/>
              <a:t>2</a:t>
            </a:r>
            <a:r>
              <a:rPr lang="en-US" dirty="0" smtClean="0"/>
              <a:t> can be part of an algorithm A</a:t>
            </a:r>
            <a:r>
              <a:rPr lang="en-US" baseline="-25000" dirty="0" smtClean="0"/>
              <a:t>1</a:t>
            </a:r>
            <a:r>
              <a:rPr lang="en-US" dirty="0" smtClean="0"/>
              <a:t> to solve L</a:t>
            </a:r>
            <a:r>
              <a:rPr lang="en-US" baseline="-25000" dirty="0" smtClean="0"/>
              <a:t>1</a:t>
            </a:r>
            <a:r>
              <a:rPr lang="en-US" dirty="0" smtClean="0"/>
              <a:t>. </a:t>
            </a:r>
            <a:endParaRPr lang="en-US" dirty="0"/>
          </a:p>
        </p:txBody>
      </p:sp>
      <p:pic>
        <p:nvPicPr>
          <p:cNvPr id="91138" name="Picture 2" descr="D:\UEM\Subject\daa\pic\NP-Completeness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4876800"/>
            <a:ext cx="5114925" cy="144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334962"/>
          </a:xfrm>
        </p:spPr>
        <p:txBody>
          <a:bodyPr/>
          <a:lstStyle/>
          <a:p>
            <a:r>
              <a:rPr lang="en-US" sz="1800" b="1" dirty="0" smtClean="0"/>
              <a:t>How to prove that a given problem is NP complete?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671691"/>
            <a:ext cx="80772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</a:t>
            </a:r>
            <a:br>
              <a:rPr lang="en-US" dirty="0" smtClean="0"/>
            </a:br>
            <a:r>
              <a:rPr lang="en-US" dirty="0" smtClean="0"/>
              <a:t>From the definition of NP-complete, it appears impossible to prove that a problem L is NP-Complete.  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By definition, it requires us to that show every problem in NP in polynomial time reducible to L.   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  The idea is to take a known NP-Complete problem and reduce it to L.  If polynomial time reduction is possible, we can prove that L is NP-Complete by transitivity of reduction (If a NP-Complete problem is reducible to L in polynomial time, then all problems are reducible to L in polynomial time). 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What was the first problem proved as NP-Complete?</a:t>
            </a:r>
          </a:p>
          <a:p>
            <a:pPr algn="just"/>
            <a:r>
              <a:rPr lang="en-US" dirty="0" smtClean="0"/>
              <a:t> </a:t>
            </a:r>
            <a:br>
              <a:rPr lang="en-US" dirty="0" smtClean="0"/>
            </a:br>
            <a:r>
              <a:rPr lang="en-US" dirty="0" smtClean="0"/>
              <a:t>There must be some first NP-Complete problem proved by definition of NP-Complete problems.  </a:t>
            </a:r>
            <a:r>
              <a:rPr lang="en-US" u="sng" dirty="0" smtClean="0">
                <a:hlinkClick r:id="rId2"/>
              </a:rPr>
              <a:t>SAT (Boolean </a:t>
            </a:r>
            <a:r>
              <a:rPr lang="en-US" u="sng" dirty="0" err="1" smtClean="0">
                <a:hlinkClick r:id="rId2"/>
              </a:rPr>
              <a:t>satisfiability</a:t>
            </a:r>
            <a:r>
              <a:rPr lang="en-US" u="sng" dirty="0" smtClean="0">
                <a:hlinkClick r:id="rId2"/>
              </a:rPr>
              <a:t> problem) </a:t>
            </a:r>
            <a:r>
              <a:rPr lang="en-US" dirty="0" smtClean="0"/>
              <a:t>is the first NP-Complete problem proved by Cook (See CLRS book for proof). 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It is always useful to know about NP-Completeness even for engineers. Suppose you are asked to write an efficient algorithm to solve an extremely important problem for your company. </a:t>
            </a:r>
          </a:p>
          <a:p>
            <a:pPr algn="just">
              <a:buFont typeface="Wingdings" pitchFamily="2" charset="2"/>
              <a:buChar char="Ø"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>
                <a:solidFill>
                  <a:srgbClr val="00B050"/>
                </a:solidFill>
              </a:rPr>
              <a:t>Hard Problems</a:t>
            </a:r>
          </a:p>
        </p:txBody>
      </p:sp>
      <p:graphicFrame>
        <p:nvGraphicFramePr>
          <p:cNvPr id="4099" name="Object 2"/>
          <p:cNvGraphicFramePr>
            <a:graphicFrameLocks noChangeAspect="1"/>
          </p:cNvGraphicFramePr>
          <p:nvPr/>
        </p:nvGraphicFramePr>
        <p:xfrm>
          <a:off x="838200" y="1905000"/>
          <a:ext cx="7705725" cy="3529013"/>
        </p:xfrm>
        <a:graphic>
          <a:graphicData uri="http://schemas.openxmlformats.org/presentationml/2006/ole">
            <p:oleObj spid="_x0000_s4099" name="Equation" r:id="rId3" imgW="3937000" imgH="1803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Difference between NP hard and NP complete problem</a:t>
            </a:r>
            <a:br>
              <a:rPr lang="en-US" sz="1800" b="1" dirty="0" smtClean="0"/>
            </a:b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533400" y="1752600"/>
            <a:ext cx="7848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NP Problem:</a:t>
            </a:r>
            <a:r>
              <a:rPr lang="en-US" dirty="0" smtClean="0"/>
              <a:t> </a:t>
            </a:r>
            <a:br>
              <a:rPr lang="en-US" dirty="0" smtClean="0"/>
            </a:br>
            <a:r>
              <a:rPr lang="en-US" dirty="0" smtClean="0"/>
              <a:t>The NP problems set of problems whose solutions are hard to find but easy to verify and are solved by </a:t>
            </a:r>
            <a:r>
              <a:rPr lang="en-US" u="sng" dirty="0" smtClean="0">
                <a:hlinkClick r:id="rId2"/>
              </a:rPr>
              <a:t>Non-Deterministic Machine</a:t>
            </a:r>
            <a:r>
              <a:rPr lang="en-US" dirty="0" smtClean="0"/>
              <a:t> in polynomial time. </a:t>
            </a:r>
          </a:p>
          <a:p>
            <a:r>
              <a:rPr lang="en-US" b="1" u="sng" dirty="0" smtClean="0">
                <a:hlinkClick r:id="rId3"/>
              </a:rPr>
              <a:t>NP-Hard Problem</a:t>
            </a:r>
            <a:r>
              <a:rPr lang="en-US" b="1" dirty="0" smtClean="0"/>
              <a:t>:</a:t>
            </a:r>
            <a:r>
              <a:rPr lang="en-US" dirty="0" smtClean="0"/>
              <a:t> </a:t>
            </a:r>
            <a:br>
              <a:rPr lang="en-US" dirty="0" smtClean="0"/>
            </a:br>
            <a:r>
              <a:rPr lang="en-US" dirty="0" smtClean="0"/>
              <a:t>A Problem X is NP-Hard if there is an NP-Complete problem Y, such that Y is reducible to X in polynomial time. NP-Hard problems are as hard as NP-Complete problems. NP-Hard Problem need not be in NP class.</a:t>
            </a:r>
          </a:p>
          <a:p>
            <a:r>
              <a:rPr lang="en-US" b="1" u="sng" dirty="0" smtClean="0">
                <a:hlinkClick r:id="rId4"/>
              </a:rPr>
              <a:t>NP-Complete Problem</a:t>
            </a:r>
            <a:r>
              <a:rPr lang="en-US" b="1" dirty="0" smtClean="0"/>
              <a:t>:</a:t>
            </a:r>
            <a:r>
              <a:rPr lang="en-US" dirty="0" smtClean="0"/>
              <a:t> </a:t>
            </a:r>
          </a:p>
          <a:p>
            <a:r>
              <a:rPr lang="en-US" dirty="0" smtClean="0"/>
              <a:t>A problem X is NP-Complete if there is an NP problem Y, such that Y is reducible to X in polynomial time. NP-Complete problems are as hard as NP problems. A problem is NP-Complete if it is a part of both NP and NP-Hard Problem. A non-deterministic  Turing machine can solve NP-Complete problem in polynomial time. 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Difference between NP hard and NP complete problem</a:t>
            </a:r>
            <a:br>
              <a:rPr lang="en-US" sz="1800" b="1" dirty="0" smtClean="0"/>
            </a:br>
            <a:endParaRPr lang="en-US" sz="1800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295400"/>
            <a:ext cx="7315200" cy="441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Clique Decision problem</a:t>
            </a:r>
            <a:endParaRPr lang="en-US" sz="1800" b="1" dirty="0"/>
          </a:p>
        </p:txBody>
      </p:sp>
      <p:sp>
        <p:nvSpPr>
          <p:cNvPr id="4" name="Rectangle 3"/>
          <p:cNvSpPr/>
          <p:nvPr/>
        </p:nvSpPr>
        <p:spPr>
          <a:xfrm>
            <a:off x="838200" y="1720840"/>
            <a:ext cx="7239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A clique is a </a:t>
            </a:r>
            <a:r>
              <a:rPr lang="en-US" dirty="0" err="1" smtClean="0"/>
              <a:t>subgraph</a:t>
            </a:r>
            <a:r>
              <a:rPr lang="en-US" dirty="0" smtClean="0"/>
              <a:t> of a graph such that all the vertices in this </a:t>
            </a:r>
            <a:r>
              <a:rPr lang="en-US" dirty="0" err="1" smtClean="0"/>
              <a:t>subgraph</a:t>
            </a:r>
            <a:r>
              <a:rPr lang="en-US" dirty="0" smtClean="0"/>
              <a:t> are connected with each other that is the </a:t>
            </a:r>
            <a:r>
              <a:rPr lang="en-US" dirty="0" err="1" smtClean="0"/>
              <a:t>subgraph</a:t>
            </a:r>
            <a:r>
              <a:rPr lang="en-US" dirty="0" smtClean="0"/>
              <a:t> is a complete graph. 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The Maximal Clique Problem is to find the maximum sized clique of a given graph G, that is a complete graph which is a </a:t>
            </a:r>
            <a:r>
              <a:rPr lang="en-US" dirty="0" err="1" smtClean="0"/>
              <a:t>subgraph</a:t>
            </a:r>
            <a:r>
              <a:rPr lang="en-US" dirty="0" smtClean="0"/>
              <a:t> of G and contains the maximum number of vertices. 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This is an optimization problem. Correspondingly, the Clique Decision Problem is to find if a clique of size k exists in the given graph or not.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Clique Decision problem</a:t>
            </a:r>
            <a:endParaRPr lang="en-US" sz="1800" b="1" dirty="0"/>
          </a:p>
        </p:txBody>
      </p:sp>
      <p:sp>
        <p:nvSpPr>
          <p:cNvPr id="4" name="Rectangle 3"/>
          <p:cNvSpPr/>
          <p:nvPr/>
        </p:nvSpPr>
        <p:spPr>
          <a:xfrm>
            <a:off x="838200" y="1295400"/>
            <a:ext cx="7239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To prove that a problem is NP-Complete, we have to show that it belongs to both NP and NP-Hard Classes. (Since NP-Complete problems are NP-Hard problems which also belong to NP)</a:t>
            </a:r>
          </a:p>
          <a:p>
            <a:pPr algn="just"/>
            <a:endParaRPr lang="en-US" dirty="0" smtClean="0"/>
          </a:p>
          <a:p>
            <a:pPr algn="just"/>
            <a:r>
              <a:rPr lang="en-US" b="1" dirty="0" smtClean="0"/>
              <a:t>The Clique Decision Problem belongs to NP</a:t>
            </a:r>
            <a:r>
              <a:rPr lang="en-US" dirty="0" smtClean="0"/>
              <a:t> – If a problem belongs to the NP class, then it should have polynomial-time verifiability, that is given a certificate, we should be able to verify in polynomial time if it is a solution to the problem</a:t>
            </a:r>
            <a:endParaRPr lang="en-US" dirty="0"/>
          </a:p>
        </p:txBody>
      </p:sp>
      <p:pic>
        <p:nvPicPr>
          <p:cNvPr id="122882" name="Picture 2" descr="D:\UEM\Subject\daa\pic\abc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581400"/>
            <a:ext cx="7315200" cy="3276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Clique Decision problem</a:t>
            </a:r>
            <a:endParaRPr lang="en-US" sz="1800" b="1" dirty="0"/>
          </a:p>
        </p:txBody>
      </p:sp>
      <p:sp>
        <p:nvSpPr>
          <p:cNvPr id="4" name="Rectangle 3"/>
          <p:cNvSpPr/>
          <p:nvPr/>
        </p:nvSpPr>
        <p:spPr>
          <a:xfrm>
            <a:off x="838200" y="1295400"/>
            <a:ext cx="7239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Proof:</a:t>
            </a:r>
          </a:p>
          <a:p>
            <a:pPr algn="just"/>
            <a:endParaRPr lang="en-US" dirty="0" smtClean="0"/>
          </a:p>
          <a:p>
            <a:pPr algn="just"/>
            <a:r>
              <a:rPr lang="en-US" u="sng" dirty="0" smtClean="0"/>
              <a:t>Certificate</a:t>
            </a:r>
            <a:r>
              <a:rPr lang="en-US" dirty="0" smtClean="0"/>
              <a:t> – Let the certificate be a set S consisting of nodes in the clique and S is a </a:t>
            </a:r>
            <a:r>
              <a:rPr lang="en-US" dirty="0" err="1" smtClean="0"/>
              <a:t>subgraph</a:t>
            </a:r>
            <a:r>
              <a:rPr lang="en-US" dirty="0" smtClean="0"/>
              <a:t> of G.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u="sng" dirty="0" smtClean="0"/>
              <a:t>Verification</a:t>
            </a:r>
            <a:r>
              <a:rPr lang="en-US" dirty="0" smtClean="0"/>
              <a:t> – We have to check if there exists a clique of size k in the graph. Hence, verifying if number of nodes in S equals k, takes O(1) time. Verifying whether each vertex has an out-degree of (k-1) takes O(k</a:t>
            </a:r>
            <a:r>
              <a:rPr lang="en-US" baseline="30000" dirty="0" smtClean="0"/>
              <a:t>2</a:t>
            </a:r>
            <a:r>
              <a:rPr lang="en-US" dirty="0" smtClean="0"/>
              <a:t>) time. (Since in a complete graph, each vertex is connected to every other vertex through an edge. Hence the total number of edges in a complete graph = </a:t>
            </a:r>
            <a:r>
              <a:rPr lang="en-US" baseline="30000" dirty="0" smtClean="0"/>
              <a:t>k</a:t>
            </a:r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r>
              <a:rPr lang="en-US" dirty="0" smtClean="0"/>
              <a:t> = k*(k-1)/2 ). 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Therefore, to check if the graph formed by the k nodes in S is complete or not, it takes O(k</a:t>
            </a:r>
            <a:r>
              <a:rPr lang="en-US" baseline="30000" dirty="0" smtClean="0"/>
              <a:t>2</a:t>
            </a:r>
            <a:r>
              <a:rPr lang="en-US" dirty="0" smtClean="0"/>
              <a:t>) = O(n</a:t>
            </a:r>
            <a:r>
              <a:rPr lang="en-US" baseline="30000" dirty="0" smtClean="0"/>
              <a:t>2</a:t>
            </a:r>
            <a:r>
              <a:rPr lang="en-US" dirty="0" smtClean="0"/>
              <a:t>) time (since k&lt;=n, where n is number of vertices in G).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Clique Decision problem</a:t>
            </a:r>
            <a:endParaRPr lang="en-US" sz="1800" b="1" dirty="0"/>
          </a:p>
        </p:txBody>
      </p:sp>
      <p:sp>
        <p:nvSpPr>
          <p:cNvPr id="4" name="Rectangle 3"/>
          <p:cNvSpPr/>
          <p:nvPr/>
        </p:nvSpPr>
        <p:spPr>
          <a:xfrm>
            <a:off x="838200" y="1295400"/>
            <a:ext cx="7239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Proof:</a:t>
            </a:r>
          </a:p>
          <a:p>
            <a:pPr algn="just"/>
            <a:endParaRPr lang="en-US" dirty="0" smtClean="0"/>
          </a:p>
          <a:p>
            <a:pPr algn="just"/>
            <a:r>
              <a:rPr lang="en-US" u="sng" dirty="0" smtClean="0"/>
              <a:t>Certificate</a:t>
            </a:r>
            <a:r>
              <a:rPr lang="en-US" dirty="0" smtClean="0"/>
              <a:t> – Let the certificate be a set S consisting of nodes in the clique and S is a </a:t>
            </a:r>
            <a:r>
              <a:rPr lang="en-US" dirty="0" err="1" smtClean="0"/>
              <a:t>subgraph</a:t>
            </a:r>
            <a:r>
              <a:rPr lang="en-US" dirty="0" smtClean="0"/>
              <a:t> of G.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u="sng" dirty="0" smtClean="0"/>
              <a:t>Verification</a:t>
            </a:r>
            <a:r>
              <a:rPr lang="en-US" dirty="0" smtClean="0"/>
              <a:t> – We have to check if there exists a clique of size k in the graph. Hence, verifying if number of nodes in S equals k, takes O(1) time. Verifying whether each vertex has an out-degree of (k-1) takes O(k</a:t>
            </a:r>
            <a:r>
              <a:rPr lang="en-US" baseline="30000" dirty="0" smtClean="0"/>
              <a:t>2</a:t>
            </a:r>
            <a:r>
              <a:rPr lang="en-US" dirty="0" smtClean="0"/>
              <a:t>) time. (Since in a complete graph, each vertex is connected to every other vertex through an edge. Hence the total number of edges in a complete graph = </a:t>
            </a:r>
            <a:r>
              <a:rPr lang="en-US" baseline="30000" dirty="0" smtClean="0"/>
              <a:t>k</a:t>
            </a:r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r>
              <a:rPr lang="en-US" dirty="0" smtClean="0"/>
              <a:t> = k*(k-1)/2 ). 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Therefore, to check if the graph formed by the k nodes in S is complete or not, it takes O(k</a:t>
            </a:r>
            <a:r>
              <a:rPr lang="en-US" baseline="30000" dirty="0" smtClean="0"/>
              <a:t>2</a:t>
            </a:r>
            <a:r>
              <a:rPr lang="en-US" dirty="0" smtClean="0"/>
              <a:t>) = O(n</a:t>
            </a:r>
            <a:r>
              <a:rPr lang="en-US" baseline="30000" dirty="0" smtClean="0"/>
              <a:t>2</a:t>
            </a:r>
            <a:r>
              <a:rPr lang="en-US" dirty="0" smtClean="0"/>
              <a:t>) time (since k&lt;=n, where n is number of vertices in G).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>
                <a:solidFill>
                  <a:srgbClr val="FF0000"/>
                </a:solidFill>
              </a:rPr>
              <a:t>Therefore, the Clique Decision Problem has polynomial time verifiability and hence belongs to the NP Class.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Clique Decision problem</a:t>
            </a:r>
            <a:endParaRPr lang="en-US" sz="1800" b="1" dirty="0"/>
          </a:p>
        </p:txBody>
      </p:sp>
      <p:sp>
        <p:nvSpPr>
          <p:cNvPr id="4" name="Rectangle 3"/>
          <p:cNvSpPr/>
          <p:nvPr/>
        </p:nvSpPr>
        <p:spPr>
          <a:xfrm>
            <a:off x="838200" y="1295400"/>
            <a:ext cx="7239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The Clique Decision Problem belongs to NP-Hard </a:t>
            </a:r>
            <a:r>
              <a:rPr lang="en-US" dirty="0" smtClean="0"/>
              <a:t>– A problem L belongs to NP-Hard if every NP problem is reducible to L in polynomial time. Now, let the Clique Decision Problem by C. 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To prove that C is NP-Hard, we take an already known NP-Hard problem, say S, and reduce it to C for a particular instance. 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If this reduction can be done in polynomial time, then C is also an NP-Hard problem. The Boolean </a:t>
            </a:r>
            <a:r>
              <a:rPr lang="en-US" dirty="0" err="1" smtClean="0"/>
              <a:t>Satisfiability</a:t>
            </a:r>
            <a:r>
              <a:rPr lang="en-US" dirty="0" smtClean="0"/>
              <a:t> Problem (S) is an NP-Complete problem as proved by the </a:t>
            </a:r>
            <a:r>
              <a:rPr lang="en-US" u="sng" dirty="0" smtClean="0">
                <a:hlinkClick r:id="rId2"/>
              </a:rPr>
              <a:t>Cook’s theorem</a:t>
            </a:r>
            <a:r>
              <a:rPr lang="en-US" dirty="0" smtClean="0"/>
              <a:t>. 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Therefore, every problem in NP can be reduced to S in polynomial time. Thus, if S is reducible to C in polynomial time, every NP problem can be reduced to C in polynomial time, thereby proving C to be NP-Hard.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Clique Decision problem</a:t>
            </a:r>
            <a:endParaRPr lang="en-US" sz="1800" b="1" dirty="0"/>
          </a:p>
        </p:txBody>
      </p:sp>
      <p:sp>
        <p:nvSpPr>
          <p:cNvPr id="4" name="Rectangle 3"/>
          <p:cNvSpPr/>
          <p:nvPr/>
        </p:nvSpPr>
        <p:spPr>
          <a:xfrm>
            <a:off x="838200" y="1295400"/>
            <a:ext cx="7239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u="sng" dirty="0" smtClean="0"/>
              <a:t>Proof that the Boolean </a:t>
            </a:r>
            <a:r>
              <a:rPr lang="en-US" u="sng" dirty="0" err="1" smtClean="0"/>
              <a:t>Satisfiability</a:t>
            </a:r>
            <a:r>
              <a:rPr lang="en-US" u="sng" dirty="0" smtClean="0"/>
              <a:t> problem reduces to the Clique Decision Problem</a:t>
            </a:r>
          </a:p>
          <a:p>
            <a:pPr algn="just"/>
            <a:endParaRPr lang="en-US" u="sng" dirty="0" smtClean="0"/>
          </a:p>
          <a:p>
            <a:pPr algn="just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Let the </a:t>
            </a:r>
            <a:r>
              <a:rPr lang="en-US" dirty="0" err="1" smtClean="0"/>
              <a:t>boolean</a:t>
            </a:r>
            <a:r>
              <a:rPr lang="en-US" dirty="0" smtClean="0"/>
              <a:t> expression be – F = (x</a:t>
            </a:r>
            <a:r>
              <a:rPr lang="en-US" baseline="-25000" dirty="0" smtClean="0"/>
              <a:t>1</a:t>
            </a:r>
            <a:r>
              <a:rPr lang="en-US" dirty="0" smtClean="0"/>
              <a:t> v x</a:t>
            </a:r>
            <a:r>
              <a:rPr lang="en-US" baseline="-25000" dirty="0" smtClean="0"/>
              <a:t>2</a:t>
            </a:r>
            <a:r>
              <a:rPr lang="en-US" dirty="0" smtClean="0"/>
              <a:t>) ^ (x</a:t>
            </a:r>
            <a:r>
              <a:rPr lang="en-US" baseline="-25000" dirty="0" smtClean="0"/>
              <a:t>1</a:t>
            </a:r>
            <a:r>
              <a:rPr lang="en-US" dirty="0" smtClean="0"/>
              <a:t>‘ v x</a:t>
            </a:r>
            <a:r>
              <a:rPr lang="en-US" baseline="-25000" dirty="0" smtClean="0"/>
              <a:t>2</a:t>
            </a:r>
            <a:r>
              <a:rPr lang="en-US" dirty="0" smtClean="0"/>
              <a:t>‘) ^ (x</a:t>
            </a:r>
            <a:r>
              <a:rPr lang="en-US" baseline="-25000" dirty="0" smtClean="0"/>
              <a:t>1</a:t>
            </a:r>
            <a:r>
              <a:rPr lang="en-US" dirty="0" smtClean="0"/>
              <a:t> v x</a:t>
            </a:r>
            <a:r>
              <a:rPr lang="en-US" baseline="-25000" dirty="0" smtClean="0"/>
              <a:t>3</a:t>
            </a:r>
            <a:r>
              <a:rPr lang="en-US" dirty="0" smtClean="0"/>
              <a:t>)  where x</a:t>
            </a:r>
            <a:r>
              <a:rPr lang="en-US" baseline="-25000" dirty="0" smtClean="0"/>
              <a:t>1</a:t>
            </a:r>
            <a:r>
              <a:rPr lang="en-US" dirty="0" smtClean="0"/>
              <a:t>, x</a:t>
            </a:r>
            <a:r>
              <a:rPr lang="en-US" baseline="-25000" dirty="0" smtClean="0"/>
              <a:t>2</a:t>
            </a:r>
            <a:r>
              <a:rPr lang="en-US" dirty="0" smtClean="0"/>
              <a:t>, x</a:t>
            </a:r>
            <a:r>
              <a:rPr lang="en-US" baseline="-25000" dirty="0" smtClean="0"/>
              <a:t>3</a:t>
            </a:r>
            <a:r>
              <a:rPr lang="en-US" dirty="0" smtClean="0"/>
              <a:t> are the variables, ‘^’ denotes logical ‘and’, ‘v’ denotes logical ‘or’ and x’ denotes the complement of x. Let the expression within each parentheses be a clause. Hence we have three clauses – C</a:t>
            </a:r>
            <a:r>
              <a:rPr lang="en-US" baseline="-25000" dirty="0" smtClean="0"/>
              <a:t>1</a:t>
            </a:r>
            <a:r>
              <a:rPr lang="en-US" dirty="0" smtClean="0"/>
              <a:t>, C</a:t>
            </a:r>
            <a:r>
              <a:rPr lang="en-US" baseline="-25000" dirty="0" smtClean="0"/>
              <a:t>2</a:t>
            </a:r>
            <a:r>
              <a:rPr lang="en-US" dirty="0" smtClean="0"/>
              <a:t> and C</a:t>
            </a:r>
            <a:r>
              <a:rPr lang="en-US" baseline="-25000" dirty="0" smtClean="0"/>
              <a:t>3</a:t>
            </a:r>
            <a:r>
              <a:rPr lang="en-US" dirty="0" smtClean="0"/>
              <a:t>. Consider the vertices as – &lt;x</a:t>
            </a:r>
            <a:r>
              <a:rPr lang="en-US" baseline="-25000" dirty="0" smtClean="0"/>
              <a:t>1</a:t>
            </a:r>
            <a:r>
              <a:rPr lang="en-US" dirty="0" smtClean="0"/>
              <a:t>, 1&gt;; &lt;x</a:t>
            </a:r>
            <a:r>
              <a:rPr lang="en-US" baseline="-25000" dirty="0" smtClean="0"/>
              <a:t>2</a:t>
            </a:r>
            <a:r>
              <a:rPr lang="en-US" dirty="0" smtClean="0"/>
              <a:t>, 1&gt;; &lt;x</a:t>
            </a:r>
            <a:r>
              <a:rPr lang="en-US" baseline="-25000" dirty="0" smtClean="0"/>
              <a:t>1</a:t>
            </a:r>
            <a:r>
              <a:rPr lang="en-US" dirty="0" smtClean="0"/>
              <a:t>’, 2&gt;; &lt;x</a:t>
            </a:r>
            <a:r>
              <a:rPr lang="en-US" baseline="-25000" dirty="0" smtClean="0"/>
              <a:t>2</a:t>
            </a:r>
            <a:r>
              <a:rPr lang="en-US" dirty="0" smtClean="0"/>
              <a:t>’, 2&gt;; &lt;x</a:t>
            </a:r>
            <a:r>
              <a:rPr lang="en-US" baseline="-25000" dirty="0" smtClean="0"/>
              <a:t>1</a:t>
            </a:r>
            <a:r>
              <a:rPr lang="en-US" dirty="0" smtClean="0"/>
              <a:t>, 3&gt;; &lt;x</a:t>
            </a:r>
            <a:r>
              <a:rPr lang="en-US" baseline="-25000" dirty="0" smtClean="0"/>
              <a:t>3</a:t>
            </a:r>
            <a:r>
              <a:rPr lang="en-US" dirty="0" smtClean="0"/>
              <a:t>, 3&gt; where the second term in each vertex denotes the clause number they belong to. We connect these vertices such that –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No two vertices belonging to the same clause are connected.</a:t>
            </a:r>
          </a:p>
          <a:p>
            <a:pPr algn="just"/>
            <a:r>
              <a:rPr lang="en-US" dirty="0" smtClean="0"/>
              <a:t>No variable is connected to its complement.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Clique Decision problem</a:t>
            </a:r>
            <a:endParaRPr lang="en-US" sz="1800" b="1" dirty="0"/>
          </a:p>
        </p:txBody>
      </p:sp>
      <p:pic>
        <p:nvPicPr>
          <p:cNvPr id="123906" name="Picture 2" descr="D:\UEM\Subject\daa\pic\abc2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828800"/>
            <a:ext cx="7162800" cy="3886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Clique Decision problem</a:t>
            </a:r>
            <a:endParaRPr lang="en-US" sz="1800" b="1" dirty="0"/>
          </a:p>
        </p:txBody>
      </p:sp>
      <p:sp>
        <p:nvSpPr>
          <p:cNvPr id="4" name="Rectangle 3"/>
          <p:cNvSpPr/>
          <p:nvPr/>
        </p:nvSpPr>
        <p:spPr>
          <a:xfrm>
            <a:off x="838200" y="1295400"/>
            <a:ext cx="7239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Thus, the graph G (V, E) is constructed such that – V = { &lt;a, </a:t>
            </a:r>
            <a:r>
              <a:rPr lang="en-US" dirty="0" err="1" smtClean="0"/>
              <a:t>i</a:t>
            </a:r>
            <a:r>
              <a:rPr lang="en-US" dirty="0" smtClean="0"/>
              <a:t>&gt; | a belongs to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i</a:t>
            </a:r>
            <a:r>
              <a:rPr lang="en-US" dirty="0" smtClean="0"/>
              <a:t> } and E = { ( &lt;a, </a:t>
            </a:r>
            <a:r>
              <a:rPr lang="en-US" dirty="0" err="1" smtClean="0"/>
              <a:t>i</a:t>
            </a:r>
            <a:r>
              <a:rPr lang="en-US" dirty="0" smtClean="0"/>
              <a:t>&gt;, &lt;b, j&gt; ) | </a:t>
            </a:r>
            <a:r>
              <a:rPr lang="en-US" dirty="0" err="1" smtClean="0"/>
              <a:t>i</a:t>
            </a:r>
            <a:r>
              <a:rPr lang="en-US" dirty="0" smtClean="0"/>
              <a:t> is not equal to j ; b is not equal to a’ } Consider the </a:t>
            </a:r>
            <a:r>
              <a:rPr lang="en-US" dirty="0" err="1" smtClean="0"/>
              <a:t>subgraph</a:t>
            </a:r>
            <a:r>
              <a:rPr lang="en-US" dirty="0" smtClean="0"/>
              <a:t> of G with the vertices &lt;x</a:t>
            </a:r>
            <a:r>
              <a:rPr lang="en-US" baseline="-25000" dirty="0" smtClean="0"/>
              <a:t>2</a:t>
            </a:r>
            <a:r>
              <a:rPr lang="en-US" dirty="0" smtClean="0"/>
              <a:t>, 1&gt;; &lt;x</a:t>
            </a:r>
            <a:r>
              <a:rPr lang="en-US" baseline="-25000" dirty="0" smtClean="0"/>
              <a:t>1</a:t>
            </a:r>
            <a:r>
              <a:rPr lang="en-US" dirty="0" smtClean="0"/>
              <a:t>’, 2&gt;; &lt;x</a:t>
            </a:r>
            <a:r>
              <a:rPr lang="en-US" baseline="-25000" dirty="0" smtClean="0"/>
              <a:t>3</a:t>
            </a:r>
            <a:r>
              <a:rPr lang="en-US" dirty="0" smtClean="0"/>
              <a:t>, 3&gt;. It forms a clique of size 3 (Depicted by dotted line in above figure) . Corresponding to this, for the assignment – &lt;x</a:t>
            </a:r>
            <a:r>
              <a:rPr lang="en-US" baseline="-25000" dirty="0" smtClean="0"/>
              <a:t>1</a:t>
            </a:r>
            <a:r>
              <a:rPr lang="en-US" dirty="0" smtClean="0"/>
              <a:t>, x</a:t>
            </a:r>
            <a:r>
              <a:rPr lang="en-US" baseline="-25000" dirty="0" smtClean="0"/>
              <a:t>2</a:t>
            </a:r>
            <a:r>
              <a:rPr lang="en-US" dirty="0" smtClean="0"/>
              <a:t>, x</a:t>
            </a:r>
            <a:r>
              <a:rPr lang="en-US" baseline="-25000" dirty="0" smtClean="0"/>
              <a:t>3</a:t>
            </a:r>
            <a:r>
              <a:rPr lang="en-US" dirty="0" smtClean="0"/>
              <a:t>&gt; = &lt;0, 1, 1&gt;  F evaluates to true. 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Therefore, if we have k clauses in our </a:t>
            </a:r>
            <a:r>
              <a:rPr lang="en-US" dirty="0" err="1" smtClean="0"/>
              <a:t>satisfiability</a:t>
            </a:r>
            <a:r>
              <a:rPr lang="en-US" dirty="0" smtClean="0"/>
              <a:t> expression, we get a max clique of size k and for the corresponding assignment of values, the </a:t>
            </a:r>
            <a:r>
              <a:rPr lang="en-US" dirty="0" err="1" smtClean="0"/>
              <a:t>satisfiability</a:t>
            </a:r>
            <a:r>
              <a:rPr lang="en-US" dirty="0" smtClean="0"/>
              <a:t> expression evaluates to true. Hence, for a particular instance, the </a:t>
            </a:r>
            <a:r>
              <a:rPr lang="en-US" dirty="0" err="1" smtClean="0"/>
              <a:t>satisfiability</a:t>
            </a:r>
            <a:r>
              <a:rPr lang="en-US" dirty="0" smtClean="0"/>
              <a:t> problem is reduced to the clique decision problem. 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Therefore, the Clique Decision Problem is NP-Hard.</a:t>
            </a:r>
          </a:p>
          <a:p>
            <a:pPr algn="just"/>
            <a:endParaRPr lang="en-US" u="sng" dirty="0" smtClean="0"/>
          </a:p>
          <a:p>
            <a:r>
              <a:rPr lang="en-US" b="1" u="sng" dirty="0" smtClean="0">
                <a:solidFill>
                  <a:srgbClr val="FF0000"/>
                </a:solidFill>
              </a:rPr>
              <a:t>Conclusion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The Clique Decision Problem is NP and NP-Hard. Therefore, the Clique decision problem is NP-Complete.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685800"/>
            <a:ext cx="62960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1139" name="Picture 3" descr="D:\UEM\Subject\daa\pic\1_DPfmJ9YOFZIUJUVXZFBiQ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4191000"/>
            <a:ext cx="5486400" cy="205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Attendance Code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Examination code is 2022003379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447800"/>
            <a:ext cx="77724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Algorithm</a:t>
            </a:r>
            <a:endParaRPr lang="en-US" dirty="0"/>
          </a:p>
        </p:txBody>
      </p:sp>
      <p:pic>
        <p:nvPicPr>
          <p:cNvPr id="93186" name="Picture 2" descr="D:\UEM\Subject\daa\pic\Algorithm_Analysis731x52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057400"/>
            <a:ext cx="4456113" cy="3194050"/>
          </a:xfrm>
          <a:prstGeom prst="rect">
            <a:avLst/>
          </a:prstGeom>
          <a:noFill/>
        </p:spPr>
      </p:pic>
      <p:pic>
        <p:nvPicPr>
          <p:cNvPr id="93187" name="Picture 3" descr="D:\UEM\Subject\daa\pic\images (2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2133600"/>
            <a:ext cx="3733800" cy="297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>
                <a:solidFill>
                  <a:srgbClr val="FF0000"/>
                </a:solidFill>
              </a:rPr>
              <a:t>Answer</a:t>
            </a:r>
          </a:p>
        </p:txBody>
      </p:sp>
      <p:graphicFrame>
        <p:nvGraphicFramePr>
          <p:cNvPr id="5123" name="Object 2"/>
          <p:cNvGraphicFramePr>
            <a:graphicFrameLocks noChangeAspect="1"/>
          </p:cNvGraphicFramePr>
          <p:nvPr/>
        </p:nvGraphicFramePr>
        <p:xfrm>
          <a:off x="609600" y="1600200"/>
          <a:ext cx="7929563" cy="901700"/>
        </p:xfrm>
        <a:graphic>
          <a:graphicData uri="http://schemas.openxmlformats.org/presentationml/2006/ole">
            <p:oleObj spid="_x0000_s5123" name="Equation" r:id="rId3" imgW="3797300" imgH="431800" progId="Equation.3">
              <p:embed/>
            </p:oleObj>
          </a:graphicData>
        </a:graphic>
      </p:graphicFrame>
      <p:sp>
        <p:nvSpPr>
          <p:cNvPr id="5124" name="TextBox 4"/>
          <p:cNvSpPr txBox="1">
            <a:spLocks noChangeArrowheads="1"/>
          </p:cNvSpPr>
          <p:nvPr/>
        </p:nvSpPr>
        <p:spPr bwMode="auto">
          <a:xfrm>
            <a:off x="1752600" y="3124200"/>
            <a:ext cx="4910138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4000" b="1">
                <a:solidFill>
                  <a:srgbClr val="FF0000"/>
                </a:solidFill>
              </a:rPr>
              <a:t>What is NP-complete?</a:t>
            </a:r>
          </a:p>
          <a:p>
            <a:pPr eaLnBrk="1" hangingPunct="1"/>
            <a:r>
              <a:rPr lang="en-US" altLang="en-US" sz="4000" b="1">
                <a:solidFill>
                  <a:srgbClr val="FF0000"/>
                </a:solidFill>
              </a:rPr>
              <a:t>What is NP-hard?</a:t>
            </a:r>
          </a:p>
          <a:p>
            <a:pPr eaLnBrk="1" hangingPunct="1"/>
            <a:r>
              <a:rPr lang="en-US" altLang="en-US" sz="4000" b="1">
                <a:solidFill>
                  <a:srgbClr val="FF0000"/>
                </a:solidFill>
              </a:rPr>
              <a:t>First, what is NP?</a:t>
            </a:r>
          </a:p>
        </p:txBody>
      </p:sp>
      <p:pic>
        <p:nvPicPr>
          <p:cNvPr id="5125" name="Picture 19" descr="031565C3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0" y="3048000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Types of Complexity Classes | P, NP, </a:t>
            </a:r>
            <a:r>
              <a:rPr lang="en-US" sz="1800" b="1" dirty="0" err="1" smtClean="0"/>
              <a:t>CoNP</a:t>
            </a:r>
            <a:r>
              <a:rPr lang="en-US" sz="1800" b="1" dirty="0" smtClean="0"/>
              <a:t>, NP hard and NP complete</a:t>
            </a:r>
            <a:br>
              <a:rPr lang="en-US" sz="1800" b="1" dirty="0" smtClean="0"/>
            </a:br>
            <a:r>
              <a:rPr lang="en-US" sz="1800" b="1" dirty="0" smtClean="0"/>
              <a:t/>
            </a:r>
            <a:br>
              <a:rPr lang="en-US" sz="1800" b="1" dirty="0" smtClean="0"/>
            </a:b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85800" y="1371600"/>
            <a:ext cx="7620000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In computer science, there exist some problems whose solutions are not yet found, the problems are divided into classes known as </a:t>
            </a:r>
            <a:r>
              <a:rPr lang="en-US" sz="1400" b="1" dirty="0" smtClean="0"/>
              <a:t>Complexity Classes</a:t>
            </a:r>
            <a:r>
              <a:rPr lang="en-US" sz="1400" dirty="0" smtClean="0"/>
              <a:t>. In complexity theory, a Complexity Class is a set of problems with related complexity. </a:t>
            </a:r>
          </a:p>
          <a:p>
            <a:endParaRPr lang="en-US" sz="1400" dirty="0" smtClean="0"/>
          </a:p>
          <a:p>
            <a:r>
              <a:rPr lang="en-US" sz="1400" b="1" u="sng" dirty="0" smtClean="0"/>
              <a:t>Types of Complexity Classes</a:t>
            </a:r>
            <a:endParaRPr lang="en-US" sz="1400" dirty="0" smtClean="0"/>
          </a:p>
          <a:p>
            <a:r>
              <a:rPr lang="en-US" sz="1400" dirty="0" smtClean="0"/>
              <a:t>This article discusses the following complexity classes: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P Class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b="1" dirty="0" smtClean="0">
                <a:solidFill>
                  <a:srgbClr val="FF0000"/>
                </a:solidFill>
              </a:rPr>
              <a:t>NP Class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b="1" dirty="0" err="1" smtClean="0">
                <a:solidFill>
                  <a:srgbClr val="FF0000"/>
                </a:solidFill>
              </a:rPr>
              <a:t>CoNP</a:t>
            </a:r>
            <a:r>
              <a:rPr lang="en-US" sz="1400" b="1" dirty="0" smtClean="0">
                <a:solidFill>
                  <a:srgbClr val="FF0000"/>
                </a:solidFill>
              </a:rPr>
              <a:t> Class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b="1" dirty="0" smtClean="0">
                <a:solidFill>
                  <a:srgbClr val="FF0000"/>
                </a:solidFill>
              </a:rPr>
              <a:t>NP hard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b="1" dirty="0" smtClean="0">
                <a:solidFill>
                  <a:srgbClr val="FF0000"/>
                </a:solidFill>
              </a:rPr>
              <a:t>NP complete</a:t>
            </a:r>
            <a:endParaRPr lang="en-US" sz="1400" dirty="0" smtClean="0">
              <a:solidFill>
                <a:srgbClr val="FF0000"/>
              </a:solidFill>
            </a:endParaRPr>
          </a:p>
          <a:p>
            <a:endParaRPr lang="en-US" sz="1400" b="1" u="sng" dirty="0" smtClean="0"/>
          </a:p>
          <a:p>
            <a:pPr algn="just"/>
            <a:r>
              <a:rPr lang="en-US" sz="1400" b="1" u="sng" dirty="0" smtClean="0"/>
              <a:t>P Class</a:t>
            </a:r>
            <a:endParaRPr lang="en-US" sz="1400" dirty="0" smtClean="0"/>
          </a:p>
          <a:p>
            <a:pPr algn="just"/>
            <a:r>
              <a:rPr lang="en-US" dirty="0" smtClean="0"/>
              <a:t>The P in the P class stands for </a:t>
            </a:r>
            <a:r>
              <a:rPr lang="en-US" b="1" dirty="0" smtClean="0"/>
              <a:t>Polynomial Time.</a:t>
            </a:r>
            <a:r>
              <a:rPr lang="en-US" dirty="0" smtClean="0"/>
              <a:t> It is the collection of </a:t>
            </a:r>
            <a:r>
              <a:rPr lang="en-US" b="1" dirty="0" smtClean="0">
                <a:solidFill>
                  <a:srgbClr val="FF0000"/>
                </a:solidFill>
              </a:rPr>
              <a:t>decision problems(problems </a:t>
            </a:r>
            <a:r>
              <a:rPr lang="en-US" dirty="0" smtClean="0"/>
              <a:t>with a “yes” or “no” answer) that can be solved by a deterministic machine in polynomial time. </a:t>
            </a:r>
          </a:p>
          <a:p>
            <a:pPr algn="just"/>
            <a:r>
              <a:rPr lang="en-US" b="1" dirty="0" smtClean="0"/>
              <a:t>Features:</a:t>
            </a:r>
          </a:p>
          <a:p>
            <a:endParaRPr lang="en-US" b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Types of Complexity Classes | P, NP, </a:t>
            </a:r>
            <a:r>
              <a:rPr lang="en-US" sz="1800" b="1" dirty="0" err="1" smtClean="0"/>
              <a:t>CoNP</a:t>
            </a:r>
            <a:r>
              <a:rPr lang="en-US" sz="1800" b="1" dirty="0" smtClean="0"/>
              <a:t>, NP hard and NP complete</a:t>
            </a:r>
            <a:br>
              <a:rPr lang="en-US" sz="1800" b="1" dirty="0" smtClean="0"/>
            </a:br>
            <a:r>
              <a:rPr lang="en-US" sz="1800" b="1" dirty="0" smtClean="0"/>
              <a:t/>
            </a:r>
            <a:br>
              <a:rPr lang="en-US" sz="1800" b="1" dirty="0" smtClean="0"/>
            </a:b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381000" y="1371600"/>
            <a:ext cx="83820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solution to P problems is easy to find. </a:t>
            </a:r>
          </a:p>
          <a:p>
            <a:pPr>
              <a:buFont typeface="Wingdings" pitchFamily="2" charset="2"/>
              <a:buChar char="Ø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 is often a class of computational problems that are solvable and tractable. Tractable means that the problems can be solved in theory as well as in practice. </a:t>
            </a:r>
          </a:p>
          <a:p>
            <a:pPr>
              <a:buFont typeface="Wingdings" pitchFamily="2" charset="2"/>
              <a:buChar char="Ø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But the problems that can be solved in theory but not in practice are known as intractable.</a:t>
            </a:r>
          </a:p>
          <a:p>
            <a:pPr>
              <a:buFont typeface="Wingdings" pitchFamily="2" charset="2"/>
              <a:buChar char="Ø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This class contains many natural problems like:</a:t>
            </a:r>
          </a:p>
          <a:p>
            <a:pPr>
              <a:buFont typeface="Wingdings" pitchFamily="2" charset="2"/>
              <a:buChar char="Ø"/>
            </a:pPr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Calculating the greatest common divisor.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Finding a maximum matching.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Decision versions of linear programming</a:t>
            </a:r>
          </a:p>
          <a:p>
            <a:pPr>
              <a:buFont typeface="Wingdings" pitchFamily="2" charset="2"/>
              <a:buChar char="Ø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Types of Complexity Classes | P, NP, </a:t>
            </a:r>
            <a:r>
              <a:rPr lang="en-US" sz="1800" b="1" dirty="0" err="1" smtClean="0"/>
              <a:t>CoNP</a:t>
            </a:r>
            <a:r>
              <a:rPr lang="en-US" sz="1800" b="1" dirty="0" smtClean="0"/>
              <a:t>, NP hard and NP complete</a:t>
            </a:r>
            <a:br>
              <a:rPr lang="en-US" sz="1800" b="1" dirty="0" smtClean="0"/>
            </a:br>
            <a:r>
              <a:rPr lang="en-US" sz="1800" b="1" dirty="0" smtClean="0"/>
              <a:t/>
            </a:r>
            <a:br>
              <a:rPr lang="en-US" sz="1800" b="1" dirty="0" smtClean="0"/>
            </a:b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85800" y="1371600"/>
            <a:ext cx="7620000" cy="6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u="sng" dirty="0" smtClean="0"/>
              <a:t>NP Class</a:t>
            </a:r>
          </a:p>
          <a:p>
            <a:pPr algn="just"/>
            <a:endParaRPr lang="en-US" sz="1600" dirty="0" smtClean="0"/>
          </a:p>
          <a:p>
            <a:pPr algn="just"/>
            <a:r>
              <a:rPr lang="en-US" sz="1600" dirty="0" smtClean="0"/>
              <a:t>The NP in NP class stands for </a:t>
            </a:r>
            <a:r>
              <a:rPr lang="en-US" sz="1600" b="1" dirty="0" smtClean="0"/>
              <a:t>Non-deterministic Polynomial Time</a:t>
            </a:r>
            <a:r>
              <a:rPr lang="en-US" sz="1600" dirty="0" smtClean="0"/>
              <a:t>. </a:t>
            </a:r>
          </a:p>
          <a:p>
            <a:pPr algn="just"/>
            <a:endParaRPr lang="en-US" sz="1600" dirty="0" smtClean="0"/>
          </a:p>
          <a:p>
            <a:pPr algn="just"/>
            <a:r>
              <a:rPr lang="en-US" sz="1600" dirty="0" smtClean="0"/>
              <a:t>It is the collection of decision problems that can be solved by a </a:t>
            </a:r>
            <a:r>
              <a:rPr lang="en-US" sz="1600" b="1" dirty="0" smtClean="0">
                <a:solidFill>
                  <a:srgbClr val="FF0000"/>
                </a:solidFill>
              </a:rPr>
              <a:t>non-deterministic machine in polynomial time. </a:t>
            </a:r>
          </a:p>
          <a:p>
            <a:pPr algn="just"/>
            <a:endParaRPr lang="en-US" sz="1600" b="1" dirty="0" smtClean="0"/>
          </a:p>
          <a:p>
            <a:pPr algn="just"/>
            <a:r>
              <a:rPr lang="en-US" sz="1600" b="1" dirty="0" smtClean="0"/>
              <a:t>Features:</a:t>
            </a:r>
            <a:endParaRPr lang="en-US" sz="1600" dirty="0" smtClean="0"/>
          </a:p>
          <a:p>
            <a:pPr algn="just"/>
            <a:endParaRPr lang="en-US" sz="1600" dirty="0" smtClean="0"/>
          </a:p>
          <a:p>
            <a:pPr algn="just"/>
            <a:r>
              <a:rPr lang="en-US" sz="1600" dirty="0" smtClean="0"/>
              <a:t>The solutions of the NP class are hard to find since they are being solved by a non-deterministic machine </a:t>
            </a:r>
            <a:r>
              <a:rPr lang="en-US" sz="1600" b="1" dirty="0" smtClean="0">
                <a:solidFill>
                  <a:srgbClr val="FF0000"/>
                </a:solidFill>
              </a:rPr>
              <a:t>but the solutions are easy to verify</a:t>
            </a:r>
            <a:r>
              <a:rPr lang="en-US" sz="1600" dirty="0" smtClean="0"/>
              <a:t>.</a:t>
            </a:r>
          </a:p>
          <a:p>
            <a:pPr algn="just"/>
            <a:endParaRPr lang="en-US" sz="1600" dirty="0" smtClean="0"/>
          </a:p>
          <a:p>
            <a:pPr algn="just"/>
            <a:r>
              <a:rPr lang="en-US" sz="1600" dirty="0" smtClean="0"/>
              <a:t>Problems of NP can be verified by a Turing machine in polynomial time. </a:t>
            </a:r>
          </a:p>
          <a:p>
            <a:pPr algn="just"/>
            <a:endParaRPr lang="en-US" sz="1600" dirty="0" smtClean="0"/>
          </a:p>
          <a:p>
            <a:r>
              <a:rPr lang="en-US" sz="1600" dirty="0" smtClean="0"/>
              <a:t>This class contains many problems that one would like to be able to solve effectively:</a:t>
            </a:r>
          </a:p>
          <a:p>
            <a:r>
              <a:rPr lang="en-US" sz="1600" b="1" dirty="0" smtClean="0"/>
              <a:t>Boolean </a:t>
            </a:r>
            <a:r>
              <a:rPr lang="en-US" sz="1600" b="1" dirty="0" err="1" smtClean="0"/>
              <a:t>Satisfiability</a:t>
            </a:r>
            <a:r>
              <a:rPr lang="en-US" sz="1600" b="1" dirty="0" smtClean="0"/>
              <a:t> Problem (SAT).</a:t>
            </a:r>
            <a:endParaRPr lang="en-US" sz="1600" dirty="0" smtClean="0"/>
          </a:p>
          <a:p>
            <a:r>
              <a:rPr lang="en-US" sz="1600" b="1" dirty="0" smtClean="0"/>
              <a:t>Hamiltonian Path Problem.</a:t>
            </a:r>
            <a:endParaRPr lang="en-US" sz="1600" dirty="0" smtClean="0"/>
          </a:p>
          <a:p>
            <a:r>
              <a:rPr lang="en-US" sz="1600" b="1" dirty="0" smtClean="0"/>
              <a:t>Graph coloring.</a:t>
            </a:r>
            <a:endParaRPr lang="en-US" sz="1600" dirty="0" smtClean="0"/>
          </a:p>
          <a:p>
            <a:pPr algn="just"/>
            <a:r>
              <a:rPr lang="en-US" sz="1600" dirty="0" smtClean="0"/>
              <a:t># A </a:t>
            </a:r>
            <a:r>
              <a:rPr lang="en-US" sz="1600" b="1" dirty="0" smtClean="0"/>
              <a:t>Turing machine</a:t>
            </a:r>
            <a:r>
              <a:rPr lang="en-US" sz="1600" dirty="0" smtClean="0"/>
              <a:t> is a </a:t>
            </a:r>
            <a:r>
              <a:rPr lang="en-US" sz="1600" dirty="0" smtClean="0">
                <a:hlinkClick r:id="rId2" tooltip="Mathematical model of computation"/>
              </a:rPr>
              <a:t>mathematical model of computation</a:t>
            </a:r>
            <a:r>
              <a:rPr lang="en-US" sz="1600" dirty="0" smtClean="0"/>
              <a:t> that defines an </a:t>
            </a:r>
            <a:r>
              <a:rPr lang="en-US" sz="1600" dirty="0" smtClean="0">
                <a:hlinkClick r:id="rId3" tooltip="Abstract machine"/>
              </a:rPr>
              <a:t>abstract machine</a:t>
            </a:r>
            <a:r>
              <a:rPr lang="en-US" sz="1600" baseline="30000" dirty="0" smtClean="0">
                <a:hlinkClick r:id="rId4"/>
              </a:rPr>
              <a:t>[1]</a:t>
            </a:r>
            <a:r>
              <a:rPr lang="en-US" sz="1600" dirty="0" smtClean="0"/>
              <a:t> that manipulates symbols on a strip of tape according to a table of rules</a:t>
            </a:r>
          </a:p>
          <a:p>
            <a:pPr algn="just">
              <a:buFont typeface="Wingdings" pitchFamily="2" charset="2"/>
              <a:buChar char="Ø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709</Words>
  <Application>Microsoft Office PowerPoint</Application>
  <PresentationFormat>On-screen Show (4:3)</PresentationFormat>
  <Paragraphs>210</Paragraphs>
  <Slides>30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Default Design</vt:lpstr>
      <vt:lpstr>Presentation</vt:lpstr>
      <vt:lpstr>Equation</vt:lpstr>
      <vt:lpstr>UNIVERSITY OF ENGINEERING &amp; MANAGEMENT, KOLKATA</vt:lpstr>
      <vt:lpstr>Hard Problems</vt:lpstr>
      <vt:lpstr>Slide 3</vt:lpstr>
      <vt:lpstr>Slide 4</vt:lpstr>
      <vt:lpstr>Analysis of Algorithm</vt:lpstr>
      <vt:lpstr>Answer</vt:lpstr>
      <vt:lpstr>Types of Complexity Classes | P, NP, CoNP, NP hard and NP complete  </vt:lpstr>
      <vt:lpstr>Types of Complexity Classes | P, NP, CoNP, NP hard and NP complete  </vt:lpstr>
      <vt:lpstr>Types of Complexity Classes | P, NP, CoNP, NP hard and NP complete  </vt:lpstr>
      <vt:lpstr>Types of Complexity Classes | P, NP, CoNP, NP hard and NP complete  </vt:lpstr>
      <vt:lpstr>Types of Complexity Classes | P, NP, CoNP, NP hard and NP complete  </vt:lpstr>
      <vt:lpstr>Types of Complexity Classes | P, NP, CoNP, NP hard and NP complete  </vt:lpstr>
      <vt:lpstr>Types of Complexity Classes | P, NP, CoNP, NP hard and NP complete  </vt:lpstr>
      <vt:lpstr>What are NP, P, NP-complete and NP-Hard problems? </vt:lpstr>
      <vt:lpstr>What are NP, P, NP-complete and NP-Hard problems? </vt:lpstr>
      <vt:lpstr>Slide 16</vt:lpstr>
      <vt:lpstr>Decision vs Optimization Problems</vt:lpstr>
      <vt:lpstr> What is Reduction?  </vt:lpstr>
      <vt:lpstr>How to prove that a given problem is NP complete?</vt:lpstr>
      <vt:lpstr>Difference between NP hard and NP complete problem </vt:lpstr>
      <vt:lpstr>Difference between NP hard and NP complete problem </vt:lpstr>
      <vt:lpstr>Clique Decision problem</vt:lpstr>
      <vt:lpstr>Clique Decision problem</vt:lpstr>
      <vt:lpstr>Clique Decision problem</vt:lpstr>
      <vt:lpstr>Clique Decision problem</vt:lpstr>
      <vt:lpstr>Clique Decision problem</vt:lpstr>
      <vt:lpstr>Clique Decision problem</vt:lpstr>
      <vt:lpstr>Clique Decision problem</vt:lpstr>
      <vt:lpstr>Clique Decision problem</vt:lpstr>
      <vt:lpstr>Attendance Code</vt:lpstr>
    </vt:vector>
  </TitlesOfParts>
  <Company>The University of Texas at Dallas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 NP Class</dc:title>
  <dc:creator>Ding Z Du</dc:creator>
  <cp:lastModifiedBy>BISWA</cp:lastModifiedBy>
  <cp:revision>79</cp:revision>
  <dcterms:created xsi:type="dcterms:W3CDTF">2006-03-08T13:11:11Z</dcterms:created>
  <dcterms:modified xsi:type="dcterms:W3CDTF">2022-04-24T05:40:09Z</dcterms:modified>
</cp:coreProperties>
</file>